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56" r:id="rId3"/>
    <p:sldId id="257" r:id="rId4"/>
    <p:sldId id="258" r:id="rId5"/>
    <p:sldId id="271" r:id="rId6"/>
    <p:sldId id="272" r:id="rId7"/>
    <p:sldId id="265" r:id="rId8"/>
    <p:sldId id="261" r:id="rId9"/>
    <p:sldId id="260" r:id="rId10"/>
    <p:sldId id="280" r:id="rId11"/>
    <p:sldId id="262" r:id="rId12"/>
    <p:sldId id="263" r:id="rId13"/>
    <p:sldId id="266" r:id="rId14"/>
    <p:sldId id="267" r:id="rId15"/>
    <p:sldId id="268" r:id="rId16"/>
    <p:sldId id="269" r:id="rId17"/>
    <p:sldId id="270" r:id="rId18"/>
    <p:sldId id="264" r:id="rId19"/>
    <p:sldId id="277" r:id="rId20"/>
    <p:sldId id="273" r:id="rId21"/>
    <p:sldId id="274" r:id="rId22"/>
    <p:sldId id="275" r:id="rId23"/>
    <p:sldId id="276" r:id="rId24"/>
    <p:sldId id="278" r:id="rId25"/>
    <p:sldId id="283" r:id="rId26"/>
    <p:sldId id="279" r:id="rId27"/>
    <p:sldId id="28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618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E59DEB1-7ADF-9E43-B9B6-D343C7B78F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F599A5A-41B2-A446-9ADB-22B5A6C741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6DD7E80-9783-194D-B199-0A04B4A64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5266D-5D78-CC40-B348-A137595D1AB8}" type="datetimeFigureOut">
              <a:rPr lang="en-US" smtClean="0"/>
              <a:t>10/1/2019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9AA15D4-CF7C-C14D-BEFE-50726298D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CAD2B7E-13D6-A845-A00D-E17B1B50B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E9967-DC39-D649-9FED-721407FB2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532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8556246-B25A-1041-8065-225406CBC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A085BEE-1486-1B40-AB1A-9E3117900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D97A104-E778-F349-BA7A-3B11AD383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5266D-5D78-CC40-B348-A137595D1AB8}" type="datetimeFigureOut">
              <a:rPr lang="en-US" smtClean="0"/>
              <a:t>10/1/2019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A1A0A83-D92D-BB4B-BF69-C75A123D2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AE5892B-FEC5-C644-9865-D8E1DA4A1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E9967-DC39-D649-9FED-721407FB2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036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F5637906-0704-504C-8ACC-DC16F616C8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446966A-7D43-1B4B-812B-8A693A9B62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E8A8F42-8339-A24A-B813-B2094D9F0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5266D-5D78-CC40-B348-A137595D1AB8}" type="datetimeFigureOut">
              <a:rPr lang="en-US" smtClean="0"/>
              <a:t>10/1/2019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AB401D7-DED2-584E-8D43-CCF739FA2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815946-59EF-8648-B3E4-835153877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E9967-DC39-D649-9FED-721407FB2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473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1F9606-AA09-E044-B7DC-F56B62AA7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F490157-CCD7-CE40-8350-786E67F51F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4D06789-A3CC-9944-9552-892B0C1AB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5266D-5D78-CC40-B348-A137595D1AB8}" type="datetimeFigureOut">
              <a:rPr lang="en-US" smtClean="0"/>
              <a:t>10/1/2019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66810E9-F27D-1F46-BE36-FC06C6C26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B6F3D79-B6BB-BC4A-BB19-2D02B0786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E9967-DC39-D649-9FED-721407FB2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999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0D0C94-11D6-734F-A30E-E4827F823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9FDDAC8-7D03-404A-8ADE-9028F3D4F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1474A7-2F5B-2E46-ADB6-3B1404FD0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5266D-5D78-CC40-B348-A137595D1AB8}" type="datetimeFigureOut">
              <a:rPr lang="en-US" smtClean="0"/>
              <a:t>10/1/2019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8752C3F-2795-B448-B1D1-FA16D791D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5E0B526-1F90-EB4A-9447-4140F9C38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E9967-DC39-D649-9FED-721407FB2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144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420A50F-C74C-2745-ACA4-EA20C0F2F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5CA1D68-38F0-E84C-9FDC-21DFFDA0AD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BDA9CFB-9237-7E44-92C5-37FA3E673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C64912A-572C-1F4D-BC25-391DA0AF3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5266D-5D78-CC40-B348-A137595D1AB8}" type="datetimeFigureOut">
              <a:rPr lang="en-US" smtClean="0"/>
              <a:t>10/1/2019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3F51562-E8C4-4040-9CC7-B03B1BDEE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260DD20-AED1-194A-9FA7-9941868D1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E9967-DC39-D649-9FED-721407FB2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16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BBC5EF-71E4-6843-8BE9-EB25ECF70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FC9CD38-BA02-2C47-B812-59B4053BE8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9A3FFE1-6C22-0847-AE34-EAE59AE11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9B45F22-984B-4B48-B79A-D3A690AA59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47EEFB3-EC05-5C45-9630-C6F0722B0B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7407DD8-D622-D146-B4DC-03A5341CB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5266D-5D78-CC40-B348-A137595D1AB8}" type="datetimeFigureOut">
              <a:rPr lang="en-US" smtClean="0"/>
              <a:t>10/1/2019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078A546-DDE9-3B43-B53B-5DAB3A152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F2FB24D-9AF0-E44C-BC3A-619EBF041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E9967-DC39-D649-9FED-721407FB2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253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9F511E-863C-AA45-AB64-5B43129E0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40A7F41-26B0-9148-A6D0-8213BD524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5266D-5D78-CC40-B348-A137595D1AB8}" type="datetimeFigureOut">
              <a:rPr lang="en-US" smtClean="0"/>
              <a:t>10/1/2019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0C5968F-D97F-9F44-8A7F-39789E1E6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38F7336-9A29-A448-8CA4-BA9E0210B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E9967-DC39-D649-9FED-721407FB2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825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085EAB2-2E44-8547-8C33-CE7613040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5266D-5D78-CC40-B348-A137595D1AB8}" type="datetimeFigureOut">
              <a:rPr lang="en-US" smtClean="0"/>
              <a:t>10/1/2019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174F3554-B76A-5848-ACF3-69A0D9604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B01002-1F0C-A445-A598-D39A07978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E9967-DC39-D649-9FED-721407FB2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201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EB55E42-442B-2547-8C26-128BF3903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0D14843-A234-E04F-BCD4-16B3973E5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0ADB603-DB1D-884F-9FD5-A30FB644E5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FEB1E2E-FAFC-E740-99AF-DBA042B07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5266D-5D78-CC40-B348-A137595D1AB8}" type="datetimeFigureOut">
              <a:rPr lang="en-US" smtClean="0"/>
              <a:t>10/1/2019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6EB0F24-92A5-FE4C-9EE0-217ECADD2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88F4B66-B2F1-FB46-9938-65246A33D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E9967-DC39-D649-9FED-721407FB2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596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73EF8B7-0EE1-E347-B74E-27FE3A09F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9372BA82-B5B2-424D-B81E-5BB3D9CAC9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184925C-2A58-9046-8A62-6B994F7211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EB2C218-7CAA-C84D-86F3-CC6C98BAA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5266D-5D78-CC40-B348-A137595D1AB8}" type="datetimeFigureOut">
              <a:rPr lang="en-US" smtClean="0"/>
              <a:t>10/1/2019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3E4F3EF-7425-3241-A0FD-048D70E63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F0BED0A-CD51-004B-9454-C390AC265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E9967-DC39-D649-9FED-721407FB2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359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99120192-CE19-7F40-B487-DB759989F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284947F-1113-5440-BE0C-0029400F2D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39DACD4-B318-F048-BB1F-0397F724FB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15266D-5D78-CC40-B348-A137595D1AB8}" type="datetimeFigureOut">
              <a:rPr lang="en-US" smtClean="0"/>
              <a:t>10/1/2019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79F5766-1B96-D145-B839-0945E8717E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CF75F63-7114-5D4F-89DF-0165A6253F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FE9967-DC39-D649-9FED-721407FB2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321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1"/>
            <a:ext cx="11811000" cy="153828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i="1" dirty="0" smtClean="0"/>
              <a:t>                            Blood transfusion</a:t>
            </a:r>
            <a:endParaRPr lang="en-US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828800"/>
            <a:ext cx="11811000" cy="48768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marL="0" indent="0">
              <a:buNone/>
            </a:pPr>
            <a:r>
              <a:rPr lang="en-US" b="1" dirty="0" smtClean="0"/>
              <a:t>                                                                By</a:t>
            </a:r>
            <a:endParaRPr lang="en-US" b="1" dirty="0"/>
          </a:p>
          <a:p>
            <a:pPr marL="0" indent="0">
              <a:buNone/>
            </a:pPr>
            <a:r>
              <a:rPr lang="en-US" b="1" dirty="0" smtClean="0"/>
              <a:t>                                                 </a:t>
            </a:r>
            <a:r>
              <a:rPr lang="ar-IQ" b="1" dirty="0" smtClean="0"/>
              <a:t>م.د</a:t>
            </a:r>
            <a:r>
              <a:rPr lang="ar-IQ" b="1" dirty="0"/>
              <a:t>. اسيل محمود جواد</a:t>
            </a:r>
          </a:p>
          <a:p>
            <a:pPr marL="0" indent="0">
              <a:buNone/>
            </a:pPr>
            <a:r>
              <a:rPr lang="en-US" b="1" dirty="0" smtClean="0"/>
              <a:t>                                                </a:t>
            </a:r>
            <a:r>
              <a:rPr lang="ar-IQ" b="1" dirty="0" smtClean="0"/>
              <a:t>اختصاصية </a:t>
            </a:r>
            <a:r>
              <a:rPr lang="ar-IQ" b="1" dirty="0"/>
              <a:t>الجراحة العامة</a:t>
            </a:r>
          </a:p>
          <a:p>
            <a:pPr marL="0" indent="0">
              <a:buNone/>
            </a:pPr>
            <a:r>
              <a:rPr lang="en-US" b="1" dirty="0" smtClean="0"/>
              <a:t>                                      </a:t>
            </a:r>
            <a:r>
              <a:rPr lang="ar-IQ" b="1" dirty="0" smtClean="0"/>
              <a:t>عضو </a:t>
            </a:r>
            <a:r>
              <a:rPr lang="ar-IQ" b="1" dirty="0"/>
              <a:t>الكلية الملكية البريطانية للجراحين</a:t>
            </a:r>
          </a:p>
          <a:p>
            <a:pPr marL="0" indent="0">
              <a:buNone/>
            </a:pPr>
            <a:r>
              <a:rPr lang="en-US" b="1" dirty="0" smtClean="0"/>
              <a:t>                                            </a:t>
            </a:r>
            <a:r>
              <a:rPr lang="en-US" b="1" dirty="0" err="1" smtClean="0"/>
              <a:t>M.B.Ch.B</a:t>
            </a:r>
            <a:r>
              <a:rPr lang="en-US" b="1" dirty="0" smtClean="0"/>
              <a:t>  </a:t>
            </a:r>
            <a:r>
              <a:rPr lang="en-US" b="1" dirty="0"/>
              <a:t>MRCS  FICMS  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36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14EF4DA-6DAD-9449-81F9-E8F5813B49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          </a:t>
            </a:r>
          </a:p>
          <a:p>
            <a:pPr marL="0" indent="0">
              <a:buNone/>
            </a:pPr>
            <a:r>
              <a:rPr lang="en-US" dirty="0"/>
              <a:t>      Where blood must be given </a:t>
            </a:r>
            <a:r>
              <a:rPr lang="en-US" b="1" i="1" u="sng" dirty="0" err="1"/>
              <a:t>emergently</a:t>
            </a:r>
            <a:r>
              <a:rPr lang="en-US" dirty="0"/>
              <a:t>, group O (universal donor)</a:t>
            </a:r>
          </a:p>
          <a:p>
            <a:pPr marL="0" indent="0">
              <a:buNone/>
            </a:pPr>
            <a:r>
              <a:rPr lang="en-US" dirty="0"/>
              <a:t> blood is given (O− to females, O+ to males).</a:t>
            </a:r>
          </a:p>
        </p:txBody>
      </p:sp>
    </p:spTree>
    <p:extLst>
      <p:ext uri="{BB962C8B-B14F-4D97-AF65-F5344CB8AC3E}">
        <p14:creationId xmlns:p14="http://schemas.microsoft.com/office/powerpoint/2010/main" val="34942515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EDDECBB-F013-C544-8DAB-D8983FA02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ABC7819-6ED6-B044-9B70-FEFDF6BD6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9628" y="2141537"/>
            <a:ext cx="10515600" cy="4351338"/>
          </a:xfrm>
        </p:spPr>
        <p:txBody>
          <a:bodyPr/>
          <a:lstStyle/>
          <a:p>
            <a:r>
              <a:rPr lang="en-US" dirty="0"/>
              <a:t>Whole blood</a:t>
            </a:r>
          </a:p>
          <a:p>
            <a:r>
              <a:rPr lang="en-US" dirty="0"/>
              <a:t>Packed red cellsFresh frozen plasm FFP</a:t>
            </a:r>
          </a:p>
          <a:p>
            <a:r>
              <a:rPr lang="en-US" dirty="0"/>
              <a:t>Platelets </a:t>
            </a:r>
          </a:p>
          <a:p>
            <a:r>
              <a:rPr lang="en-US" dirty="0" err="1"/>
              <a:t>Cryoprecipetate</a:t>
            </a:r>
            <a:r>
              <a:rPr lang="en-US" dirty="0"/>
              <a:t> </a:t>
            </a:r>
          </a:p>
          <a:p>
            <a:r>
              <a:rPr lang="en-US" dirty="0"/>
              <a:t>Prothrombin complex concentrates</a:t>
            </a:r>
          </a:p>
          <a:p>
            <a:r>
              <a:rPr lang="en-US" dirty="0"/>
              <a:t>Leukocyte- depleted  blood</a:t>
            </a:r>
          </a:p>
          <a:p>
            <a:r>
              <a:rPr lang="en-US" dirty="0"/>
              <a:t>Buffy  coat depleted blood</a:t>
            </a:r>
          </a:p>
          <a:p>
            <a:r>
              <a:rPr lang="en-US" dirty="0"/>
              <a:t>Autologous blood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="" xmlns:a16="http://schemas.microsoft.com/office/drawing/2014/main" id="{24EE50C5-8608-544F-957C-B312B5290BEC}"/>
              </a:ext>
            </a:extLst>
          </p:cNvPr>
          <p:cNvSpPr/>
          <p:nvPr/>
        </p:nvSpPr>
        <p:spPr>
          <a:xfrm>
            <a:off x="838200" y="184704"/>
            <a:ext cx="4943928" cy="1686403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solidFill>
                  <a:schemeClr val="bg1">
                    <a:lumMod val="10000"/>
                  </a:schemeClr>
                </a:solidFill>
              </a:rPr>
              <a:t>Blood products</a:t>
            </a:r>
            <a:endParaRPr lang="en-US" sz="3600" b="1" dirty="0">
              <a:solidFill>
                <a:schemeClr val="bg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1554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AD1C56C8-1AA1-114F-A34D-0450EA7086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594" y="0"/>
            <a:ext cx="62664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112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CC179E-75A8-464B-8CAD-859E2780A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82675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b="1" i="1" dirty="0"/>
              <a:t> </a:t>
            </a:r>
            <a:br>
              <a:rPr lang="en-US" b="1" i="1" dirty="0"/>
            </a:br>
            <a:r>
              <a:rPr lang="en-US" b="1" i="1" dirty="0"/>
              <a:t> Whole blood</a:t>
            </a:r>
            <a:br>
              <a:rPr lang="en-US" b="1" i="1" dirty="0"/>
            </a:br>
            <a:endParaRPr lang="en-US" b="1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4B9A3A3-B985-AD46-A857-66F086054D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3006"/>
            <a:ext cx="10515600" cy="4351338"/>
          </a:xfrm>
        </p:spPr>
        <p:txBody>
          <a:bodyPr/>
          <a:lstStyle/>
          <a:p>
            <a:r>
              <a:rPr lang="en-US" dirty="0"/>
              <a:t>Once was the gold standard,  is rarely available in Western countries</a:t>
            </a:r>
          </a:p>
          <a:p>
            <a:r>
              <a:rPr lang="en-US" dirty="0"/>
              <a:t>Volume : 450 ml </a:t>
            </a:r>
          </a:p>
          <a:p>
            <a:r>
              <a:rPr lang="en-US" dirty="0"/>
              <a:t>Storage 4c ‘</a:t>
            </a:r>
          </a:p>
          <a:p>
            <a:r>
              <a:rPr lang="en-US" dirty="0"/>
              <a:t>Shelf life 35-42 days </a:t>
            </a:r>
          </a:p>
          <a:p>
            <a:r>
              <a:rPr lang="en-US" dirty="0"/>
              <a:t>Increase inflammatory response and incidence of organ failure </a:t>
            </a:r>
          </a:p>
          <a:p>
            <a:r>
              <a:rPr lang="en-US" dirty="0"/>
              <a:t>Main advantage is being rich with clotting factors </a:t>
            </a:r>
          </a:p>
        </p:txBody>
      </p:sp>
    </p:spTree>
    <p:extLst>
      <p:ext uri="{BB962C8B-B14F-4D97-AF65-F5344CB8AC3E}">
        <p14:creationId xmlns:p14="http://schemas.microsoft.com/office/powerpoint/2010/main" val="4894757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AC4443-7218-3A49-B766-95593AC3D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572000" cy="1082675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i="1" dirty="0"/>
              <a:t>Packed RBC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B3E1C69-B490-8C4E-AEC2-B0386AE367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Red blood cells are the product of choice for most clinical situations requiring  resuscitation. </a:t>
            </a:r>
          </a:p>
          <a:p>
            <a:r>
              <a:rPr lang="en-US" dirty="0"/>
              <a:t>Concentrated suspensions of red blood cells can be prepared by removing most of the supernatant plasma after centrifugation. </a:t>
            </a:r>
            <a:endParaRPr lang="en-US" b="1" dirty="0"/>
          </a:p>
          <a:p>
            <a:r>
              <a:rPr lang="en-US" dirty="0"/>
              <a:t>Volume 330 ml</a:t>
            </a:r>
          </a:p>
          <a:p>
            <a:r>
              <a:rPr lang="en-US" dirty="0"/>
              <a:t>Storage 5 week at (2-6) C’</a:t>
            </a:r>
          </a:p>
          <a:p>
            <a:r>
              <a:rPr lang="en-US" dirty="0"/>
              <a:t>Better oxygen carrying capacity </a:t>
            </a:r>
            <a:r>
              <a:rPr lang="en-US" dirty="0" err="1"/>
              <a:t>bec</a:t>
            </a:r>
            <a:r>
              <a:rPr lang="en-US" dirty="0"/>
              <a:t> ATP level maintained</a:t>
            </a:r>
          </a:p>
        </p:txBody>
      </p:sp>
    </p:spTree>
    <p:extLst>
      <p:ext uri="{BB962C8B-B14F-4D97-AF65-F5344CB8AC3E}">
        <p14:creationId xmlns:p14="http://schemas.microsoft.com/office/powerpoint/2010/main" val="40965184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7597D7-1CC2-4B40-B096-A3928D5CD34D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4000" b="1" i="1" dirty="0"/>
              <a:t>Leukocyte-Reduced and Washed Red Blood Cells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09009C1-3335-604C-B546-F91B6D77E8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These products are prepared by filtration that removes about 99.9% of the white blood cells and most of the platelets (leukocyte-reduced red blood cells) and, if necessary, by additional saline washing (leukocyte-reduced/washed red blood cells).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Leukocyte reduction prevents almost all febrile non hemolytic transfusion reactions (fever and/or rigors), </a:t>
            </a:r>
            <a:r>
              <a:rPr lang="en-US" dirty="0" err="1"/>
              <a:t>alloimmunization</a:t>
            </a:r>
            <a:r>
              <a:rPr lang="en-US" dirty="0"/>
              <a:t> to HLA class I antigens, and platelet transfusion refractoriness and cytomegalovirus CMV transmission.</a:t>
            </a:r>
          </a:p>
        </p:txBody>
      </p:sp>
    </p:spTree>
    <p:extLst>
      <p:ext uri="{BB962C8B-B14F-4D97-AF65-F5344CB8AC3E}">
        <p14:creationId xmlns:p14="http://schemas.microsoft.com/office/powerpoint/2010/main" val="1673057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810206-18E7-134F-88D0-D1C37223B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1000"/>
            <a:ext cx="5943600" cy="108267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i="1" dirty="0"/>
              <a:t>Platelet Concentrates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66A927D-393B-5643-93CB-915A81424B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indications for platelet transfusion include, thrombocytopenia</a:t>
            </a:r>
          </a:p>
          <a:p>
            <a:endParaRPr lang="en-US" dirty="0"/>
          </a:p>
          <a:p>
            <a:r>
              <a:rPr lang="en-US" dirty="0"/>
              <a:t> caused by inadequate production, and qualitative platelet disorders.</a:t>
            </a:r>
          </a:p>
          <a:p>
            <a:endParaRPr lang="en-US" dirty="0"/>
          </a:p>
          <a:p>
            <a:r>
              <a:rPr lang="en-US" dirty="0"/>
              <a:t> The shelf life of platelets is 120 hours from time of donation.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volume of approximately 50 mL</a:t>
            </a:r>
          </a:p>
        </p:txBody>
      </p:sp>
    </p:spTree>
    <p:extLst>
      <p:ext uri="{BB962C8B-B14F-4D97-AF65-F5344CB8AC3E}">
        <p14:creationId xmlns:p14="http://schemas.microsoft.com/office/powerpoint/2010/main" val="15451683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4F2336B-E3A5-1342-B417-2313160273F0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i="1" dirty="0"/>
              <a:t>Fresh Frozen Plasma (FFP)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1615D9B-EBAE-3145-9B14-A78098BF2E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prepared from freshly donated blood is the usual source of the vitamin K-dependent factors and is the only source of factor V.</a:t>
            </a:r>
          </a:p>
          <a:p>
            <a:r>
              <a:rPr lang="en-US" dirty="0"/>
              <a:t>Volume 200 ml</a:t>
            </a:r>
          </a:p>
          <a:p>
            <a:r>
              <a:rPr lang="en-US" dirty="0"/>
              <a:t>Storage -30c’</a:t>
            </a:r>
          </a:p>
          <a:p>
            <a:r>
              <a:rPr lang="en-US" dirty="0"/>
              <a:t>Shelf life </a:t>
            </a:r>
          </a:p>
        </p:txBody>
      </p:sp>
    </p:spTree>
    <p:extLst>
      <p:ext uri="{BB962C8B-B14F-4D97-AF65-F5344CB8AC3E}">
        <p14:creationId xmlns:p14="http://schemas.microsoft.com/office/powerpoint/2010/main" val="28591548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BA7CC64-EC0E-3446-A63B-55ABBF4A0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1" dirty="0"/>
              <a:t>Prothrombin complex (PCC)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C214E73-6E04-0847-A401-32D6998390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are highly purified concentrates prepared from pooled plasma. </a:t>
            </a:r>
          </a:p>
          <a:p>
            <a:pPr marL="0" indent="0">
              <a:buNone/>
            </a:pPr>
            <a:r>
              <a:rPr lang="en-US" dirty="0"/>
              <a:t>They contain factors II, IX and X. Factor VII may be included separately.</a:t>
            </a:r>
          </a:p>
          <a:p>
            <a:pPr marL="0" indent="0">
              <a:buNone/>
            </a:pPr>
            <a:r>
              <a:rPr lang="en-US" dirty="0"/>
              <a:t> Indicated  for the emergency reversal of anticoagulant(warfarin) therapy in uncontrolled hg.</a:t>
            </a:r>
          </a:p>
        </p:txBody>
      </p:sp>
    </p:spTree>
    <p:extLst>
      <p:ext uri="{BB962C8B-B14F-4D97-AF65-F5344CB8AC3E}">
        <p14:creationId xmlns:p14="http://schemas.microsoft.com/office/powerpoint/2010/main" val="22620833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48E562-EEBE-B04E-BCDF-F935A5B02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267200" cy="1006475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i="1" dirty="0" err="1"/>
              <a:t>Cryoprecipetate</a:t>
            </a:r>
            <a:r>
              <a:rPr lang="en-US" b="1" i="1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F79EA8D-F129-4444-90B8-078B4CF649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20 ml </a:t>
            </a:r>
          </a:p>
          <a:p>
            <a:r>
              <a:rPr lang="en-US" dirty="0"/>
              <a:t>Storage -30c’</a:t>
            </a:r>
          </a:p>
          <a:p>
            <a:r>
              <a:rPr lang="en-US" dirty="0"/>
              <a:t>Contain </a:t>
            </a:r>
          </a:p>
          <a:p>
            <a:r>
              <a:rPr lang="en-US" dirty="0"/>
              <a:t>Given when fibrinogen &lt;0.8 g/L</a:t>
            </a:r>
          </a:p>
        </p:txBody>
      </p:sp>
    </p:spTree>
    <p:extLst>
      <p:ext uri="{BB962C8B-B14F-4D97-AF65-F5344CB8AC3E}">
        <p14:creationId xmlns:p14="http://schemas.microsoft.com/office/powerpoint/2010/main" val="841310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84E011E-12E7-C649-B0A6-B0DF233B6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7800" y="1142999"/>
            <a:ext cx="9220200" cy="2366963"/>
          </a:xfrm>
        </p:spPr>
        <p:txBody>
          <a:bodyPr/>
          <a:lstStyle/>
          <a:p>
            <a:r>
              <a:rPr lang="en-US" sz="6000" b="1" i="1" dirty="0">
                <a:solidFill>
                  <a:schemeClr val="bg1"/>
                </a:solidFill>
              </a:rPr>
              <a:t>What is  transfusion</a:t>
            </a:r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2480A6B-1F20-E54C-852C-0798DABFD0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It is Intravenous administration of blood and blood products </a:t>
            </a:r>
          </a:p>
        </p:txBody>
      </p:sp>
    </p:spTree>
    <p:extLst>
      <p:ext uri="{BB962C8B-B14F-4D97-AF65-F5344CB8AC3E}">
        <p14:creationId xmlns:p14="http://schemas.microsoft.com/office/powerpoint/2010/main" val="63107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C69F62-03E2-ED4D-886D-72E69AAAC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029200" cy="100647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i="1" dirty="0"/>
              <a:t>Autologous blood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4A4DA9B-1918-2045-BA09-F0500C8FBC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is possible for patients undergoing elective surgery to pre- donate their own blood up to 3 weeks before surgery for </a:t>
            </a:r>
            <a:r>
              <a:rPr lang="en-US" dirty="0" err="1"/>
              <a:t>retransfusion</a:t>
            </a:r>
            <a:r>
              <a:rPr lang="en-US" dirty="0"/>
              <a:t> during the operation. Similarly, during surgery blood can be collected in a cell-saver which washes and collects red blood cells which can then be returned to the patient.</a:t>
            </a:r>
          </a:p>
        </p:txBody>
      </p:sp>
    </p:spTree>
    <p:extLst>
      <p:ext uri="{BB962C8B-B14F-4D97-AF65-F5344CB8AC3E}">
        <p14:creationId xmlns:p14="http://schemas.microsoft.com/office/powerpoint/2010/main" val="6788989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673803-AC2C-A049-A2FF-52AAAE7C9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/>
              <a:t>Indications for blood transfusion</a:t>
            </a:r>
            <a:endParaRPr lang="en-US" b="1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B434313-98C9-0644-BB45-DE361E95D3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     BT should be </a:t>
            </a:r>
            <a:r>
              <a:rPr lang="en-US" b="1" i="1" dirty="0"/>
              <a:t>avoided</a:t>
            </a:r>
            <a:r>
              <a:rPr lang="en-US" dirty="0"/>
              <a:t> if possible, The indications for blood transfusion are as follows:</a:t>
            </a:r>
          </a:p>
          <a:p>
            <a:pPr>
              <a:buFont typeface="Wingdings" pitchFamily="2" charset="2"/>
              <a:buChar char="ü"/>
            </a:pPr>
            <a:r>
              <a:rPr lang="en-US" dirty="0"/>
              <a:t>acute blood loss, to replace circulating volume and maintain oxygen delivery;</a:t>
            </a:r>
          </a:p>
          <a:p>
            <a:pPr>
              <a:buFont typeface="Wingdings" pitchFamily="2" charset="2"/>
              <a:buChar char="ü"/>
            </a:pPr>
            <a:r>
              <a:rPr lang="en-US" dirty="0" err="1"/>
              <a:t>perioperative</a:t>
            </a:r>
            <a:r>
              <a:rPr lang="en-US" dirty="0"/>
              <a:t> anaemia, to ensure adequate oxygen delivery cut value of Hb 6 g/dl is acceptable in patients who are not actively bleeding, not about to undergo major surgery and are not symptomatic.</a:t>
            </a:r>
          </a:p>
          <a:p>
            <a:pPr>
              <a:buFont typeface="Wingdings" pitchFamily="2" charset="2"/>
              <a:buChar char="ü"/>
            </a:pPr>
            <a:r>
              <a:rPr lang="en-US" dirty="0"/>
              <a:t> symptomatic chronic anaemia, without hg or impending surgery.</a:t>
            </a:r>
          </a:p>
        </p:txBody>
      </p:sp>
    </p:spTree>
    <p:extLst>
      <p:ext uri="{BB962C8B-B14F-4D97-AF65-F5344CB8AC3E}">
        <p14:creationId xmlns:p14="http://schemas.microsoft.com/office/powerpoint/2010/main" val="346022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8EBA53D-7164-2F4A-A15A-4DC44E2FA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458200" cy="904875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b="1" i="1" dirty="0">
                <a:solidFill>
                  <a:schemeClr val="tx1"/>
                </a:solidFill>
              </a:rPr>
              <a:t>Complications of blood transfusion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CCC26C1-5B9F-7940-A618-8FC0E23295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1415"/>
            <a:ext cx="10515600" cy="4351338"/>
          </a:xfrm>
        </p:spPr>
        <p:txBody>
          <a:bodyPr>
            <a:norm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incompatibility </a:t>
            </a:r>
            <a:r>
              <a:rPr lang="en-US" dirty="0" err="1">
                <a:solidFill>
                  <a:schemeClr val="bg1"/>
                </a:solidFill>
              </a:rPr>
              <a:t>haemolytic</a:t>
            </a:r>
            <a:r>
              <a:rPr lang="en-US" dirty="0">
                <a:solidFill>
                  <a:schemeClr val="bg1"/>
                </a:solidFill>
              </a:rPr>
              <a:t> transfusion reaction</a:t>
            </a:r>
          </a:p>
          <a:p>
            <a:r>
              <a:rPr lang="en-US" dirty="0">
                <a:solidFill>
                  <a:schemeClr val="bg1"/>
                </a:solidFill>
              </a:rPr>
              <a:t>febrile transfusion reaction</a:t>
            </a:r>
          </a:p>
          <a:p>
            <a:r>
              <a:rPr lang="en-US" dirty="0">
                <a:solidFill>
                  <a:schemeClr val="bg1"/>
                </a:solidFill>
              </a:rPr>
              <a:t>allergic reaction</a:t>
            </a:r>
          </a:p>
          <a:p>
            <a:r>
              <a:rPr lang="en-US" dirty="0">
                <a:solidFill>
                  <a:schemeClr val="bg1"/>
                </a:solidFill>
              </a:rPr>
              <a:t> infection– bacterial infection – hepatitis– HIV– malaria</a:t>
            </a:r>
          </a:p>
          <a:p>
            <a:r>
              <a:rPr lang="en-US" dirty="0">
                <a:solidFill>
                  <a:schemeClr val="bg1"/>
                </a:solidFill>
              </a:rPr>
              <a:t>air embolism</a:t>
            </a:r>
          </a:p>
          <a:p>
            <a:r>
              <a:rPr lang="en-US" dirty="0">
                <a:solidFill>
                  <a:schemeClr val="bg1"/>
                </a:solidFill>
              </a:rPr>
              <a:t>Thrombophlebitis</a:t>
            </a:r>
          </a:p>
          <a:p>
            <a:r>
              <a:rPr lang="en-US" dirty="0">
                <a:solidFill>
                  <a:schemeClr val="bg1"/>
                </a:solidFill>
              </a:rPr>
              <a:t> transfusion-related acute lung injury (usually from FFP).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9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4EBD49-4DFD-B849-A30F-79C20146E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/>
              <a:t>Complications from massive transfusion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031BABA-3DE8-B948-9DD8-7F00A3CF19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err="1"/>
              <a:t>coagulopathy</a:t>
            </a:r>
            <a:endParaRPr lang="en-US" dirty="0"/>
          </a:p>
          <a:p>
            <a:r>
              <a:rPr lang="en-US" dirty="0"/>
              <a:t>  </a:t>
            </a:r>
            <a:r>
              <a:rPr lang="en-US" dirty="0" err="1"/>
              <a:t>hypocalcaemia</a:t>
            </a:r>
            <a:r>
              <a:rPr lang="en-US" dirty="0"/>
              <a:t> </a:t>
            </a:r>
          </a:p>
          <a:p>
            <a:r>
              <a:rPr lang="en-US" dirty="0"/>
              <a:t> </a:t>
            </a:r>
            <a:r>
              <a:rPr lang="en-US" dirty="0" err="1"/>
              <a:t>hyperkalaemia</a:t>
            </a:r>
            <a:r>
              <a:rPr lang="en-US" dirty="0"/>
              <a:t> </a:t>
            </a:r>
          </a:p>
          <a:p>
            <a:r>
              <a:rPr lang="en-US" dirty="0"/>
              <a:t> </a:t>
            </a:r>
            <a:r>
              <a:rPr lang="en-US" dirty="0" err="1"/>
              <a:t>hypokalaemia</a:t>
            </a:r>
            <a:r>
              <a:rPr lang="en-US" dirty="0"/>
              <a:t> </a:t>
            </a:r>
          </a:p>
          <a:p>
            <a:r>
              <a:rPr lang="en-US" dirty="0"/>
              <a:t> hypothermia.    </a:t>
            </a:r>
          </a:p>
          <a:p>
            <a:r>
              <a:rPr lang="en-US" dirty="0"/>
              <a:t>Iron overload.</a:t>
            </a:r>
          </a:p>
        </p:txBody>
      </p:sp>
    </p:spTree>
    <p:extLst>
      <p:ext uri="{BB962C8B-B14F-4D97-AF65-F5344CB8AC3E}">
        <p14:creationId xmlns:p14="http://schemas.microsoft.com/office/powerpoint/2010/main" val="144268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F2DBE6B-069B-B844-83F5-3C8E19FCA6B5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i="1" dirty="0"/>
              <a:t>Incompatibility </a:t>
            </a:r>
            <a:r>
              <a:rPr lang="en-US" b="1" i="1" dirty="0" err="1"/>
              <a:t>haemolytic</a:t>
            </a:r>
            <a:r>
              <a:rPr lang="en-US" b="1" i="1" dirty="0"/>
              <a:t> transfusion reaction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230A027-A820-0044-9E49-644C5D331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5173" y="1690688"/>
            <a:ext cx="11955777" cy="4802187"/>
          </a:xfrm>
        </p:spPr>
        <p:txBody>
          <a:bodyPr>
            <a:normAutofit/>
          </a:bodyPr>
          <a:lstStyle/>
          <a:p>
            <a:r>
              <a:rPr lang="en-US" dirty="0"/>
              <a:t>Error in cross matches or clerk error </a:t>
            </a:r>
          </a:p>
          <a:p>
            <a:r>
              <a:rPr lang="en-US" dirty="0"/>
              <a:t>IgM against A or B antigen </a:t>
            </a:r>
          </a:p>
          <a:p>
            <a:r>
              <a:rPr lang="en-US" dirty="0"/>
              <a:t>Fever ,rash , red urine ,flank pain, </a:t>
            </a:r>
            <a:r>
              <a:rPr lang="en-US" dirty="0" err="1"/>
              <a:t>haematuria</a:t>
            </a:r>
            <a:r>
              <a:rPr lang="en-US" dirty="0"/>
              <a:t> ,pain at cannula site ,</a:t>
            </a:r>
            <a:r>
              <a:rPr lang="en-US" dirty="0" err="1"/>
              <a:t>tachycardia,hypotension</a:t>
            </a:r>
            <a:r>
              <a:rPr lang="en-US" dirty="0"/>
              <a:t> </a:t>
            </a:r>
          </a:p>
          <a:p>
            <a:pPr marL="0" indent="0" algn="just">
              <a:buNone/>
            </a:pPr>
            <a:r>
              <a:rPr lang="en-US" dirty="0"/>
              <a:t>           IMMEDIATELY </a:t>
            </a:r>
            <a:r>
              <a:rPr lang="en-US" b="1" u="sng" dirty="0"/>
              <a:t>stop</a:t>
            </a:r>
            <a:r>
              <a:rPr lang="en-US" dirty="0"/>
              <a:t> transfusion</a:t>
            </a:r>
          </a:p>
          <a:p>
            <a:pPr marL="0" indent="0" algn="just">
              <a:buNone/>
            </a:pPr>
            <a:r>
              <a:rPr lang="en-US" dirty="0"/>
              <a:t>           Draw blood for recross match</a:t>
            </a:r>
          </a:p>
          <a:p>
            <a:pPr marL="0" indent="0" algn="just">
              <a:buNone/>
            </a:pPr>
            <a:r>
              <a:rPr lang="en-US" dirty="0"/>
              <a:t>           Start fluid resuscitation to prevent kidney injury </a:t>
            </a:r>
          </a:p>
          <a:p>
            <a:pPr marL="0" indent="0" algn="just">
              <a:buNone/>
            </a:pPr>
            <a:r>
              <a:rPr lang="en-US" dirty="0"/>
              <a:t>           Give adrenaline </a:t>
            </a:r>
            <a:r>
              <a:rPr lang="en-US" dirty="0" err="1"/>
              <a:t>sc</a:t>
            </a:r>
            <a:r>
              <a:rPr lang="en-US" dirty="0"/>
              <a:t>, or iv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08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ED725026-563F-CE49-96C7-3DD043228F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440" y="0"/>
            <a:ext cx="4073507" cy="6724066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="" xmlns:a16="http://schemas.microsoft.com/office/drawing/2014/main" id="{8F730CFC-F962-AE4B-9AD4-28ED4A044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01440" cy="6858000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="" xmlns:a16="http://schemas.microsoft.com/office/drawing/2014/main" id="{3C043BEA-432A-D348-86D8-987333C83A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946" y="0"/>
            <a:ext cx="42170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0168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242285-9C7F-BC48-AF2B-D0B7F124E5C1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i="1" dirty="0"/>
              <a:t>Non </a:t>
            </a:r>
            <a:r>
              <a:rPr lang="en-US" b="1" i="1" dirty="0" err="1"/>
              <a:t>haemolytic</a:t>
            </a:r>
            <a:r>
              <a:rPr lang="en-US" b="1" i="1" dirty="0"/>
              <a:t> (febrile) reaction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B88303C-2FDD-CF4B-8694-4D441C7098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Antibodies to leukocyte causing destruction of the </a:t>
            </a:r>
            <a:r>
              <a:rPr lang="en-US" dirty="0" err="1"/>
              <a:t>wbc</a:t>
            </a:r>
            <a:r>
              <a:rPr lang="en-US" dirty="0"/>
              <a:t> and release of pyrogens causing chills and fever </a:t>
            </a:r>
          </a:p>
          <a:p>
            <a:pPr marL="0" indent="0">
              <a:buNone/>
            </a:pPr>
            <a:r>
              <a:rPr lang="en-US" dirty="0"/>
              <a:t>           Stop transiently  or slow down the transfusion rate </a:t>
            </a:r>
          </a:p>
          <a:p>
            <a:pPr marL="0" indent="0">
              <a:buNone/>
            </a:pPr>
            <a:r>
              <a:rPr lang="en-US" dirty="0"/>
              <a:t>           Give paracetamol </a:t>
            </a:r>
          </a:p>
          <a:p>
            <a:pPr marL="0" indent="0">
              <a:buNone/>
            </a:pPr>
            <a:r>
              <a:rPr lang="en-US" dirty="0"/>
              <a:t>           Cold sponge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Prevention: leukocyte –depleted / washed</a:t>
            </a:r>
          </a:p>
        </p:txBody>
      </p:sp>
    </p:spTree>
    <p:extLst>
      <p:ext uri="{BB962C8B-B14F-4D97-AF65-F5344CB8AC3E}">
        <p14:creationId xmlns:p14="http://schemas.microsoft.com/office/powerpoint/2010/main" val="36233582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DE25766-F173-6A4B-AAE6-4C4A086D2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B485A17-8501-0646-ACFF-6BD767A2A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069" y="1825625"/>
            <a:ext cx="12038932" cy="503237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hought Bubble: Cloud 3">
            <a:extLst>
              <a:ext uri="{FF2B5EF4-FFF2-40B4-BE49-F238E27FC236}">
                <a16:creationId xmlns="" xmlns:a16="http://schemas.microsoft.com/office/drawing/2014/main" id="{D23B1DB1-8ADB-594E-91A2-FAA8464333DE}"/>
              </a:ext>
            </a:extLst>
          </p:cNvPr>
          <p:cNvSpPr/>
          <p:nvPr/>
        </p:nvSpPr>
        <p:spPr>
          <a:xfrm>
            <a:off x="3442368" y="1825625"/>
            <a:ext cx="5280527" cy="2252870"/>
          </a:xfrm>
          <a:prstGeom prst="cloudCallout">
            <a:avLst>
              <a:gd name="adj1" fmla="val -20833"/>
              <a:gd name="adj2" fmla="val 136145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i="1" dirty="0"/>
              <a:t>Thank you </a:t>
            </a:r>
          </a:p>
        </p:txBody>
      </p:sp>
    </p:spTree>
    <p:extLst>
      <p:ext uri="{BB962C8B-B14F-4D97-AF65-F5344CB8AC3E}">
        <p14:creationId xmlns:p14="http://schemas.microsoft.com/office/powerpoint/2010/main" val="1301970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C72D9FB-ACAC-5747-B67C-0F5BFD502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678DE78C-F401-284E-9734-F4C828D9A4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842" y="0"/>
            <a:ext cx="6410158" cy="6858000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="" xmlns:a16="http://schemas.microsoft.com/office/drawing/2014/main" id="{388DE6EB-773E-7A43-B82C-252C40E46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63144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99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4E79D563-4CB5-CE4A-A262-8C9476C3A9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158" y="0"/>
            <a:ext cx="46956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03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B534AD6-6D72-994E-B0B1-B4B916F46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/>
              <a:t>Blood groups and cross-matching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2B16717-571B-EC4D-9B8E-219CB41F08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    Human red cells have on their cell surface many different anti- gens. </a:t>
            </a:r>
          </a:p>
          <a:p>
            <a:pPr marL="0" indent="0">
              <a:buNone/>
            </a:pPr>
            <a:r>
              <a:rPr lang="en-US" dirty="0"/>
              <a:t>Two groups of antigens are of major importance in surgical practice – </a:t>
            </a:r>
          </a:p>
          <a:p>
            <a:pPr marL="0" indent="0">
              <a:buNone/>
            </a:pPr>
            <a:r>
              <a:rPr lang="en-US" dirty="0"/>
              <a:t>the </a:t>
            </a:r>
            <a:r>
              <a:rPr lang="en-US" b="1" dirty="0"/>
              <a:t>ABO and rhesus systems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21D10314-3FCB-1540-98AF-6E633F3530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671" y="2874211"/>
            <a:ext cx="6176329" cy="39837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03149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077BA1D-8D50-1241-A9AB-40B044FE1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8858" y="963839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To prevent transfusion reactions, all transfusions are preceded by ABO </a:t>
            </a:r>
          </a:p>
          <a:p>
            <a:pPr marL="0" indent="0">
              <a:buNone/>
            </a:pPr>
            <a:r>
              <a:rPr lang="en-US" dirty="0"/>
              <a:t>and rhesus typing of both donor and recipient blood to ensure </a:t>
            </a:r>
          </a:p>
          <a:p>
            <a:pPr marL="0" indent="0">
              <a:buNone/>
            </a:pPr>
            <a:r>
              <a:rPr lang="en-US" dirty="0"/>
              <a:t>compatibility. The recipient’s serum is then mixed with the donor’s cells </a:t>
            </a:r>
          </a:p>
          <a:p>
            <a:pPr marL="0" indent="0">
              <a:buNone/>
            </a:pPr>
            <a:r>
              <a:rPr lang="en-US" dirty="0"/>
              <a:t>to confirm ABO compatibility and to test for rhesus and any other </a:t>
            </a:r>
          </a:p>
          <a:p>
            <a:pPr marL="0" indent="0">
              <a:buNone/>
            </a:pPr>
            <a:r>
              <a:rPr lang="en-US" dirty="0"/>
              <a:t>blood group antigen–antibody reaction.</a:t>
            </a:r>
          </a:p>
          <a:p>
            <a:pPr marL="0" indent="0">
              <a:buNone/>
            </a:pPr>
            <a:r>
              <a:rPr lang="en-US" dirty="0"/>
              <a:t>  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This is called </a:t>
            </a:r>
            <a:r>
              <a:rPr lang="en-US" dirty="0" err="1"/>
              <a:t>coomb’s</a:t>
            </a:r>
            <a:r>
              <a:rPr lang="en-US" dirty="0"/>
              <a:t> test </a:t>
            </a:r>
          </a:p>
        </p:txBody>
      </p:sp>
    </p:spTree>
    <p:extLst>
      <p:ext uri="{BB962C8B-B14F-4D97-AF65-F5344CB8AC3E}">
        <p14:creationId xmlns:p14="http://schemas.microsoft.com/office/powerpoint/2010/main" val="3133314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745EEC0-3D7E-254F-AC74-1F4DEA1487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Full cross-matching of blood may take up to 45 minutes in most laboratories.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    In more urgent situations, ‘type specific’ blood is provided which is                only ABO/rhesus matched and can be issued within 10–15 minutes.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280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77DCA22-C1CC-1F4C-8DCB-1D01B45F4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12648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dirty="0"/>
              <a:t>    </a:t>
            </a:r>
          </a:p>
          <a:p>
            <a:pPr marL="0" indent="0" algn="just">
              <a:buNone/>
            </a:pPr>
            <a:r>
              <a:rPr lang="en-US" dirty="0"/>
              <a:t>     Each unit is tested for evidence of hepatitis B, hepatitis C, HIV-1, HIV-</a:t>
            </a:r>
          </a:p>
          <a:p>
            <a:pPr marL="0" indent="0" algn="just">
              <a:buNone/>
            </a:pPr>
            <a:r>
              <a:rPr lang="en-US" dirty="0"/>
              <a:t>2 and syphilis. Donations are </a:t>
            </a:r>
            <a:r>
              <a:rPr lang="en-US" dirty="0" err="1"/>
              <a:t>leukodepleted</a:t>
            </a:r>
            <a:r>
              <a:rPr lang="en-US" dirty="0"/>
              <a:t> as a precaution against</a:t>
            </a:r>
          </a:p>
          <a:p>
            <a:pPr marL="0" indent="0" algn="just">
              <a:buNone/>
            </a:pPr>
            <a:r>
              <a:rPr lang="en-US" dirty="0"/>
              <a:t> variant Creutzfeldt–Jakob disease .</a:t>
            </a:r>
          </a:p>
          <a:p>
            <a:pPr marL="0" indent="0" algn="just">
              <a:buNone/>
            </a:pPr>
            <a:endParaRPr lang="en-US" dirty="0"/>
          </a:p>
          <a:p>
            <a:pPr marL="0" indent="0" algn="just">
              <a:buNone/>
            </a:pPr>
            <a:r>
              <a:rPr lang="en-US" dirty="0"/>
              <a:t>    The ABO and rhesus D blood group is determined, as well as the</a:t>
            </a:r>
          </a:p>
          <a:p>
            <a:pPr marL="0" indent="0" algn="just">
              <a:buNone/>
            </a:pPr>
            <a:r>
              <a:rPr lang="en-US" dirty="0"/>
              <a:t> presence of irregular red cell antibodies. The blood is then processed</a:t>
            </a:r>
          </a:p>
          <a:p>
            <a:pPr marL="0" indent="0" algn="just">
              <a:buNone/>
            </a:pPr>
            <a:r>
              <a:rPr lang="en-US" dirty="0"/>
              <a:t> into subcomponents.</a:t>
            </a:r>
          </a:p>
        </p:txBody>
      </p:sp>
    </p:spTree>
    <p:extLst>
      <p:ext uri="{BB962C8B-B14F-4D97-AF65-F5344CB8AC3E}">
        <p14:creationId xmlns:p14="http://schemas.microsoft.com/office/powerpoint/2010/main" val="2881803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4B72E9-B536-9049-92E0-BE39F68D3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343" y="116284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So if in emergency  situations and you do not have time to cross match blood what do you suggest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6FEFDCD-AAB1-3148-9AAF-861D4AC9C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17975"/>
            <a:ext cx="10515600" cy="3258987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    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                    </a:t>
            </a:r>
            <a:r>
              <a:rPr lang="en-US" sz="9600" b="1" dirty="0">
                <a:solidFill>
                  <a:schemeClr val="bg1"/>
                </a:solidFill>
              </a:rPr>
              <a:t>         ?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8888912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925</Words>
  <Application>Microsoft Office PowerPoint</Application>
  <PresentationFormat>Custom</PresentationFormat>
  <Paragraphs>127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                            Blood transfusion</vt:lpstr>
      <vt:lpstr>What is  transfusion</vt:lpstr>
      <vt:lpstr>PowerPoint Presentation</vt:lpstr>
      <vt:lpstr>PowerPoint Presentation</vt:lpstr>
      <vt:lpstr>Blood groups and cross-matching</vt:lpstr>
      <vt:lpstr>PowerPoint Presentation</vt:lpstr>
      <vt:lpstr>PowerPoint Presentation</vt:lpstr>
      <vt:lpstr>PowerPoint Presentation</vt:lpstr>
      <vt:lpstr>So if in emergency  situations and you do not have time to cross match blood what do you suggest ?</vt:lpstr>
      <vt:lpstr>PowerPoint Presentation</vt:lpstr>
      <vt:lpstr> </vt:lpstr>
      <vt:lpstr>PowerPoint Presentation</vt:lpstr>
      <vt:lpstr>   Whole blood </vt:lpstr>
      <vt:lpstr>Packed RBC</vt:lpstr>
      <vt:lpstr>Leukocyte-Reduced and Washed Red Blood Cells</vt:lpstr>
      <vt:lpstr>Platelet Concentrates</vt:lpstr>
      <vt:lpstr>Fresh Frozen Plasma (FFP)</vt:lpstr>
      <vt:lpstr>Prothrombin complex (PCC) </vt:lpstr>
      <vt:lpstr>Cryoprecipetate </vt:lpstr>
      <vt:lpstr>Autologous blood</vt:lpstr>
      <vt:lpstr>Indications for blood transfusion</vt:lpstr>
      <vt:lpstr>Complications of blood transfusion</vt:lpstr>
      <vt:lpstr>Complications from massive transfusion</vt:lpstr>
      <vt:lpstr>Incompatibility haemolytic transfusion reaction</vt:lpstr>
      <vt:lpstr>PowerPoint Presentation</vt:lpstr>
      <vt:lpstr>Non haemolytic (febrile) reaction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 transfusion</dc:title>
  <dc:creator>Microsoft Office User</dc:creator>
  <cp:lastModifiedBy>DR.Ahmed Saker</cp:lastModifiedBy>
  <cp:revision>8</cp:revision>
  <dcterms:created xsi:type="dcterms:W3CDTF">2019-09-12T07:58:03Z</dcterms:created>
  <dcterms:modified xsi:type="dcterms:W3CDTF">2019-10-01T20:41:22Z</dcterms:modified>
</cp:coreProperties>
</file>