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sldIdLst>
    <p:sldId id="257" r:id="rId3"/>
    <p:sldId id="271" r:id="rId4"/>
    <p:sldId id="297" r:id="rId5"/>
    <p:sldId id="298" r:id="rId6"/>
    <p:sldId id="299" r:id="rId7"/>
    <p:sldId id="300" r:id="rId8"/>
    <p:sldId id="259" r:id="rId9"/>
    <p:sldId id="286" r:id="rId10"/>
    <p:sldId id="287" r:id="rId11"/>
    <p:sldId id="289" r:id="rId12"/>
    <p:sldId id="267" r:id="rId13"/>
    <p:sldId id="291" r:id="rId14"/>
    <p:sldId id="292" r:id="rId15"/>
    <p:sldId id="301" r:id="rId16"/>
    <p:sldId id="302" r:id="rId17"/>
    <p:sldId id="303" r:id="rId18"/>
    <p:sldId id="304" r:id="rId19"/>
    <p:sldId id="30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78646A-A811-44D7-8DCA-8867B3EEE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4958EB-C597-4C76-BADA-00D55DFB6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1B5DBF-E120-4146-A284-FD1A0106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025F9E-0D41-45FB-9C90-B9F815F8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902299-AAE7-4F5C-BCE4-BB991D17C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6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97A94D-41A9-44A6-AD1A-04C935D44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270A229-C4DB-41A8-9F26-3A2D8359C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9ADF56-8B44-4E56-80D7-1A6D184FF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8DC48E-D18C-4AC2-BA1A-7877862C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12D7E9-3203-417B-8B73-D3FAAACB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748B9E3-CB78-4227-8ACD-C378AF3DE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1CFABE1-DEC0-48B2-BAD8-66C320B9E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9657BE-434C-40FB-AC26-43A3F566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5D303D-BB85-41C6-AE93-B60AAF22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981941-CDAE-45C1-90AB-7947E333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65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2269F74-9CE3-4F5C-A87A-36D75CEF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34B06-A531-4AEF-BE05-735AC5E8ACB9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B96D31-4536-4618-B178-7FD38F5EB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332E62-F173-4964-8D5D-F84CB1FD3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C35A6-97A6-4604-AD44-ADC77994E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89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97C670-4380-4817-AC6A-C46979E6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A087-E54E-4EFC-9626-700AAC5D0198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E6B7C3-015B-4F53-8871-313D2D7E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6AB32A-F485-4E78-B72D-284FDDF2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8DFE-2662-4243-9A34-D4C93BB25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656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BC9AC6-874C-4F06-AA6B-1E64EDDC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D2FFB-3A89-4DC0-9626-4DE77F5F5549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D05DCB-D5EA-47A2-9601-F651980D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81C644-8E9D-44FB-BA9E-6E1DEB81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9A96-BA2C-4836-84C6-861BE5D395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216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D75748A-69CE-43EB-815E-46C7B020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D0227-9F67-42DB-826B-55621E466428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E775AFD-B147-45C2-BBB3-7209FA64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0B4508B3-1539-4203-9AE1-321B00F3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BB279-E0FB-4E66-994A-BA8A7152CB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325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E6D86F3B-439A-435A-824F-F92B0D15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B1AD1-69D2-4FB8-9C57-4F57E678ECE2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B7A6419A-6ECF-4DE0-A6C9-3A2F76C73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1E3155AD-E46E-4B9C-95EF-4128BA07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CB5A-08C0-4F3F-BC4E-28177D5497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439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04ECBCF-4FD3-472A-AA7D-5D226162C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7A239-220D-40E8-8DB4-DED4EDDCE2C3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81D99ADC-F125-4707-973A-4237E60B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99F5C2E4-0E87-407E-99C7-34722D55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A7D11-2740-49C2-A35A-6511291C6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765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8919BAFA-3EA0-4C05-9C64-A62F111C8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AE806-1888-4D18-9A2F-325C212678B6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AA3611F2-3278-4511-9BE3-E8ED3912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BA0B46F5-4E9A-4952-ABAC-D7689F3E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E085C-936F-4085-811D-385447B85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373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216C934-8AAD-4581-AE3D-6BA9DE9C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D45B-C307-4D63-89D6-7A34A04E469C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25586D2-0596-4915-BBC6-ED5390E77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0B29B9E-0A56-4E12-8AF7-F5BE837A9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2F51-612B-4A73-8227-825B8EA565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22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297BA5-1246-4E8E-9B19-F5A06CC91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2350FF-2495-4A01-81AF-C4ED648B5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CBE1548-1A57-4715-A333-A441537F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C705BC-39DA-4CAE-8514-408647FB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9767A7-3846-4486-ADE7-EA070627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784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94A0BE9-F61C-417C-9554-0F04678D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75C4-6301-4BBA-A6C2-B32D7FB4EBAB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D1C29DC-4C07-45D1-AA16-9FDDC9A2A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84A9179-8EFA-4596-AEAC-5A2D3802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F8966-8EDE-41BD-B3AD-3C11C75FA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710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6D1648-EEE5-442B-80B8-1B3B1D30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366CE-FB59-4769-BF41-E2303252F3B2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233CD1-8267-4204-A4CC-BEF95B3A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B54478-C21C-4719-95C3-56496BC3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9F86-3D02-4842-A26D-7D573AD00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716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A370DE-E952-499B-BA35-C912A322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A609-779B-4768-A3F7-FA7A06B926A3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9FF098-2986-488E-BB36-71F186652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4494D-B560-4C99-AED3-5B14C60AB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E9477-033D-4EA2-B0F0-606C454AA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9813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254052C-116A-4756-A907-5B6424F6B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1C509-1F6A-4A02-9697-158FE3E0AD2A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ED7830D-8888-4BC8-AB3E-4BB98A3D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159D25-DFED-4E9F-AED6-2FDEB84FC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C8978-3049-4D15-9BDA-747C3F6BE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80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C6B377-BFAF-4F50-99D4-9BE32C5F8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05A5C7-618E-4447-85A9-19DDB363E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26947A-11F7-472C-8B5A-B7826A6F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45AF6A-E5FB-4099-89B9-6D81B5E24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467897-CE7B-4E65-A942-3A93C368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78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7E52CE-6F1B-4D9E-AA05-948C7A676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08FDA9-FFE6-498A-8A27-E2E86727C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08717AC-EFD3-470F-AAAA-224699D9D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2AA91DD-4827-4F66-8ED8-3804D83E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30EF27-240F-44CE-B0F6-BA6BCCA8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C6E9905-ADDE-4B9A-8D1E-FCC42002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0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21414A-3C04-4AB5-98D9-CF5669C9B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A3DC213-2821-4291-82A8-F41B0D171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5B63E02-1158-4C90-97E4-4C9A5CB54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1FCB2F7-31D8-4B31-8A71-E4F38BB5F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078F9F-CF8A-4CC0-A696-ED85C52A9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F0709BB-F510-4858-91E3-F7522974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8E458CE-1830-453A-BB63-C469CF2F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6DBCA30-86B7-4D12-B89D-04422130E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2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18E280-5585-484C-99D1-4A0CA6DF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672CFE-D2E5-48CB-979B-4F63C617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FD2C12D-718A-43EF-BFA2-D4F7D3CAC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0E05729-7C82-4CAB-98FD-3CD9578A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4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29B1999-F569-4298-85B7-6BF4267D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77BF967-F15A-440C-A0FE-5043B0C8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C128BB2-F979-4494-8FDE-5DF13860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0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1A388D-A163-4F0C-8826-010DAC6B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81277B-8BD2-4E04-96B7-599412B80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E5409D7-CE6E-4C91-9113-C8241AE29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D0E33EF-DBCD-4CD2-B3F4-5AA787B0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33B4AAB-87AA-4BF4-AE8B-F16171C6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FE56071-9DE3-4B3B-A6AC-7E784EAE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02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ADC429-068A-444B-B6FA-581DDF204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8958B84-5BEA-4D85-AA95-05FA8131E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58EDB2-A47D-4545-AC7F-E3BEE7335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726935-0C10-47AC-9AE7-E45E1376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4594E00-BC81-4894-939A-08A0A246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A02F0C-CA69-4582-8163-6893F6EE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8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AC8D58D-D17F-4480-AEFA-AE4A17655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7EE4952-5C96-41AA-A396-2C963521F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4A0F05-FE07-4F47-AFB5-459F6375A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A7A46C-D3CD-46E3-8993-265EF732B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937F5E-3F3A-4E91-B3DD-6C0E841F7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A2EA58-B738-4C6B-A2F0-1F7E2EB7E3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7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E64214D4-EFF1-441D-9997-30B8719FF1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91D4A63A-BE74-41D2-BE95-C8DEDBEE73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15D1F6-BF59-4BE7-B5EC-1254ECE56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035A4F-A647-4FF9-A251-1DE3EC6C9327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884A75-E41B-4177-8BAB-1389B281F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32D86B-9B1F-4724-9ED9-3C88BF47D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E1A411F-F32C-4D88-998D-22E962EF11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77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esktop\n4hr_1344125102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3505200" y="9144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7200" dirty="0">
                <a:solidFill>
                  <a:srgbClr val="FFFFFF"/>
                </a:solidFill>
                <a:cs typeface="Diwani Simple Striped" pitchFamily="2" charset="-78"/>
              </a:rPr>
              <a:t>السلام عليكم</a:t>
            </a:r>
            <a:endParaRPr lang="en-US" sz="7200" dirty="0">
              <a:solidFill>
                <a:srgbClr val="FFFFFF"/>
              </a:solidFill>
              <a:cs typeface="Diwani Simple Strip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1063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7B590C1-CED8-4F00-826C-A1A264FB5315}"/>
              </a:ext>
            </a:extLst>
          </p:cNvPr>
          <p:cNvSpPr/>
          <p:nvPr/>
        </p:nvSpPr>
        <p:spPr>
          <a:xfrm>
            <a:off x="914400" y="1219200"/>
            <a:ext cx="6858000" cy="3292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171450" algn="just" defTabSz="6858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Small intestine: Bile(from the gall bladder),pancreatic  juices.</a:t>
            </a:r>
          </a:p>
          <a:p>
            <a:pPr lvl="0" indent="-171450" algn="just" defTabSz="6858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Regulate substances secreted by the various digestive organs  by acting on receptors to certain cells</a:t>
            </a:r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indent="-171450" algn="just" defTabSz="6858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33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685800"/>
            <a:ext cx="8077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49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Carbohydrate digestion: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905750" cy="4805363"/>
          </a:xfrm>
        </p:spPr>
        <p:txBody>
          <a:bodyPr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-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Carbohydrate digestion involves the enzymatic degradation of di-tri ,and poly saccharides to mono saccharides (glucose ,fructose ,and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galactose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).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-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Digetion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beganins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in the mouth with salivary amylase(hydrolyze α 1-4 bonds)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-Poly saccharides are then further broken down by pancreatic amylase(also hydrolyze α 1-4 bonds) in the small intestine.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-final degradation occurs on the surface(brush border)of the absorptive cell in the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jejunum.the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brush border secretes amylase-1,6glucosidase(hydrolyze α 1-6 bonds),lactase ,sucrose, and maltase.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1893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075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 digestion and absorption 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/>
              <a:t>protein digestion involves the enzymatic degradation of amino acids, di, or tri –peptides</a:t>
            </a:r>
          </a:p>
          <a:p>
            <a:r>
              <a:rPr lang="en-US" dirty="0"/>
              <a:t>-digestion begins in the stomach with the interaction with pepsin </a:t>
            </a:r>
          </a:p>
          <a:p>
            <a:r>
              <a:rPr lang="en-US" dirty="0"/>
              <a:t>(active form of pepsinogen which is cleaved by </a:t>
            </a:r>
            <a:r>
              <a:rPr lang="en-US" dirty="0" err="1"/>
              <a:t>HCl</a:t>
            </a:r>
            <a:r>
              <a:rPr lang="en-US" dirty="0"/>
              <a:t>)</a:t>
            </a:r>
          </a:p>
          <a:p>
            <a:r>
              <a:rPr lang="en-US" dirty="0"/>
              <a:t>-Further </a:t>
            </a:r>
            <a:r>
              <a:rPr lang="en-US" dirty="0" err="1"/>
              <a:t>proteolytic</a:t>
            </a:r>
            <a:r>
              <a:rPr lang="en-US" dirty="0"/>
              <a:t> cleavage occurs in the intestinal lumen by pancreatic  trypsin ,</a:t>
            </a:r>
            <a:r>
              <a:rPr lang="en-US" dirty="0" err="1"/>
              <a:t>chemotrypsin</a:t>
            </a:r>
            <a:r>
              <a:rPr lang="en-US" dirty="0"/>
              <a:t>   ,</a:t>
            </a:r>
            <a:r>
              <a:rPr lang="en-US" dirty="0" err="1"/>
              <a:t>elastase</a:t>
            </a:r>
            <a:r>
              <a:rPr lang="en-US" dirty="0"/>
              <a:t> and </a:t>
            </a:r>
            <a:r>
              <a:rPr lang="en-US" dirty="0" err="1"/>
              <a:t>carboxy</a:t>
            </a:r>
            <a:r>
              <a:rPr lang="en-US" dirty="0"/>
              <a:t> </a:t>
            </a:r>
            <a:r>
              <a:rPr lang="en-US" dirty="0" err="1"/>
              <a:t>peptidase.These</a:t>
            </a:r>
            <a:r>
              <a:rPr lang="en-US" dirty="0"/>
              <a:t> enzymes are only active in the intestine and are inactivated by </a:t>
            </a:r>
            <a:r>
              <a:rPr lang="en-US" dirty="0" err="1"/>
              <a:t>trypsine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07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-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Trypsin is activated by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enteropeptidase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and trypsin 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-final degradation occurs on the membrane of the intestinal microvilli by the action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aminopeptidase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Carboxy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and amino peptidase-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exopeptidase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Endopeptidase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trypsin,chymotrypsin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elastase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Protein absorption occurs through active transport.</a:t>
            </a:r>
          </a:p>
        </p:txBody>
      </p:sp>
    </p:spTree>
    <p:extLst>
      <p:ext uri="{BB962C8B-B14F-4D97-AF65-F5344CB8AC3E}">
        <p14:creationId xmlns:p14="http://schemas.microsoft.com/office/powerpoint/2010/main" val="162394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Lipid digestion and absorption </a:t>
            </a:r>
            <a:b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-</a:t>
            </a:r>
            <a:r>
              <a:rPr lang="en-US" sz="2400" dirty="0">
                <a:latin typeface="Times New Roman"/>
                <a:ea typeface="Calibri"/>
                <a:cs typeface="Arial"/>
              </a:rPr>
              <a:t>lipid digestion is the enzymatic degradation of fat (TAGs)to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monoacyl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glycerols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and fatty acids .</a:t>
            </a:r>
            <a:endParaRPr lang="en-US" sz="1800" dirty="0">
              <a:ea typeface="Calibri"/>
              <a:cs typeface="Arial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-degradation (lipolysis) begins in the stomach with (slow acting )gastric lipases </a:t>
            </a:r>
            <a:endParaRPr lang="en-US" sz="1800" dirty="0">
              <a:ea typeface="Calibri"/>
              <a:cs typeface="Arial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-pancreatic lipases and bile are mixed with hydrolyzed product (TAG)in the duodenum .The bile emulsifies the fat into fat droplets (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miscelles</a:t>
            </a:r>
            <a:r>
              <a:rPr lang="en-US" sz="2400" dirty="0">
                <a:latin typeface="Times New Roman"/>
                <a:ea typeface="Calibri"/>
                <a:cs typeface="Arial"/>
              </a:rPr>
              <a:t>)while the action of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colipase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and pancreatic lipase act on the product to produce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monoacylglycerol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and 2 fatty acid chains .</a:t>
            </a:r>
            <a:endParaRPr lang="en-US" sz="1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4478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033963"/>
          </a:xfrm>
        </p:spPr>
        <p:txBody>
          <a:bodyPr>
            <a:normAutofit/>
          </a:bodyPr>
          <a:lstStyle/>
          <a:p>
            <a:r>
              <a:rPr lang="en-US" sz="2800" dirty="0"/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monoacyl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glycerol and long chain fatty acids are packaged into mixed micelles(cholesterol, bile salts ,and fat soluble vitamins )and diffuse across the cellular membrane(of the jejunum ).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-Fatty acids with 10 carbon atoms are absorbed across the membrane without mixed micelle formation.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3234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Nucleic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acids digestion and fat absorption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Nucleic acids digestion occurs when DNA or RNA is degraded to nucleosides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799"/>
            <a:ext cx="7905750" cy="3586163"/>
          </a:xfrm>
        </p:spPr>
        <p:txBody>
          <a:bodyPr>
            <a:normAutofit/>
          </a:bodyPr>
          <a:lstStyle/>
          <a:p>
            <a:r>
              <a:rPr lang="en-US" dirty="0"/>
              <a:t>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Occurs in the duodenum where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diesterases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hydrolyzes oligonucleotides to mononucleotides and phosphatase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hydrozes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mononucleotides to nucleosides.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lipid absorption occurs through passive diffusion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05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56"/>
            <a:ext cx="9144000" cy="680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046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8DBCC19-8A4B-4340-9EBA-FD0D7E09E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927" y="3458888"/>
            <a:ext cx="5188146" cy="73158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3B046DE-F6DC-4D67-987D-AAD8C9D95F0A}"/>
              </a:ext>
            </a:extLst>
          </p:cNvPr>
          <p:cNvSpPr/>
          <p:nvPr/>
        </p:nvSpPr>
        <p:spPr>
          <a:xfrm>
            <a:off x="2257327" y="48194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n-US" sz="2400" b="1" i="0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College</a:t>
            </a:r>
            <a:r>
              <a:rPr kumimoji="0" lang="es-MX" altLang="en-US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 </a:t>
            </a:r>
            <a:r>
              <a:rPr kumimoji="0" lang="es-MX" altLang="en-US" sz="2400" b="1" i="0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of</a:t>
            </a:r>
            <a:r>
              <a:rPr kumimoji="0" lang="es-MX" altLang="en-US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 </a:t>
            </a:r>
            <a:r>
              <a:rPr kumimoji="0" lang="es-MX" altLang="en-US" sz="2400" b="1" i="0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dentistry</a:t>
            </a:r>
            <a:r>
              <a:rPr kumimoji="0" lang="es-MX" altLang="en-US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/Ibn </a:t>
            </a:r>
            <a:r>
              <a:rPr kumimoji="0" lang="es-MX" altLang="en-US" sz="2400" b="1" i="0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sina</a:t>
            </a:r>
            <a:r>
              <a:rPr kumimoji="0" lang="es-MX" altLang="en-US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 </a:t>
            </a:r>
            <a:r>
              <a:rPr kumimoji="0" lang="es-MX" altLang="en-US" sz="2400" b="1" i="0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university</a:t>
            </a:r>
            <a:r>
              <a:rPr kumimoji="0" lang="es-MX" altLang="en-US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 </a:t>
            </a:r>
            <a:r>
              <a:rPr kumimoji="0" lang="es-MX" altLang="en-US" sz="2400" b="1" i="0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of</a:t>
            </a:r>
            <a:r>
              <a:rPr kumimoji="0" lang="es-MX" altLang="en-US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 Medical and </a:t>
            </a:r>
            <a:r>
              <a:rPr kumimoji="0" lang="es-MX" altLang="en-US" sz="2400" b="1" i="0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Pharmaceutical</a:t>
            </a:r>
            <a:r>
              <a:rPr kumimoji="0" lang="es-MX" altLang="en-US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 </a:t>
            </a:r>
            <a:r>
              <a:rPr kumimoji="0" lang="es-MX" altLang="en-US" sz="2400" b="1" i="0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Arial" panose="020B0604020202020204" pitchFamily="34" charset="0"/>
              </a:rPr>
              <a:t>Sciences</a:t>
            </a:r>
            <a:endParaRPr kumimoji="0" lang="es-MX" altLang="en-US" sz="2400" b="1" i="0" u="none" strike="noStrike" kern="1200" cap="none" spc="0" normalizeH="0" baseline="0" noProof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SimSun" pitchFamily="2" charset="-122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9321E930-42D6-4395-B3DC-EACEC0973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concepts of metabolism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7772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30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6" y="1371600"/>
            <a:ext cx="7672754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85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600200"/>
            <a:ext cx="8382000" cy="460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30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17" y="1871003"/>
            <a:ext cx="7821638" cy="4318782"/>
          </a:xfrm>
        </p:spPr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-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ATP,when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compared to other high energy molecules ,has an intermediate position when it comes to the amount of free energy released .as a result ATP can function as the principle phosphate donor and ADP can function as the principle phosphate acceptor.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8971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18113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Digestion and absorption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       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Digestion is the process in which complex food substances (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carbohydrates,proteins</a:t>
            </a:r>
            <a:r>
              <a:rPr lang="en-US" sz="2800" dirty="0">
                <a:latin typeface="Times New Roman"/>
                <a:ea typeface="Calibri"/>
                <a:cs typeface="Arial"/>
              </a:rPr>
              <a:t>, and lipids)are degraded to products that can be absorbed.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3333CC"/>
              </a:buClr>
            </a:pPr>
            <a:r>
              <a:rPr lang="en-US" sz="2800" dirty="0">
                <a:latin typeface="Times New Roman"/>
                <a:ea typeface="Calibri"/>
                <a:cs typeface="Arial"/>
              </a:rPr>
              <a:t>      </a:t>
            </a:r>
            <a:r>
              <a:rPr lang="en-GB" sz="2800" dirty="0">
                <a:latin typeface="Times New Roman"/>
                <a:ea typeface="Calibri"/>
                <a:cs typeface="Arial"/>
              </a:rPr>
              <a:t>it occurs in the gastrointestinal tract through the action of enzymes and other substances like bile and hydrochloric acid </a:t>
            </a:r>
            <a:r>
              <a:rPr lang="en-GB" sz="2800" kern="1200" dirty="0">
                <a:solidFill>
                  <a:srgbClr val="000000"/>
                </a:solidFill>
                <a:latin typeface="Times New Roman"/>
                <a:cs typeface="Arial"/>
              </a:rPr>
              <a:t>digestion enables nutrients to be </a:t>
            </a:r>
            <a:r>
              <a:rPr lang="en-GB" sz="2800" dirty="0">
                <a:latin typeface="Times New Roman"/>
                <a:cs typeface="Arial"/>
              </a:rPr>
              <a:t>absorbed </a:t>
            </a: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3333CC"/>
              </a:buClr>
            </a:pPr>
            <a:r>
              <a:rPr lang="en-GB" sz="2800" dirty="0">
                <a:latin typeface="Times New Roman"/>
                <a:cs typeface="Arial"/>
              </a:rPr>
              <a:t>absorption(or uptake)of these products occur when they are transported into absorptive cells in the small intestine  absorption into the blood enables them to be utilized. </a:t>
            </a:r>
            <a:endParaRPr lang="en-US" sz="2800" dirty="0">
              <a:latin typeface="Times New Roman"/>
              <a:cs typeface="Arial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GB" sz="2800" kern="1200" dirty="0">
              <a:solidFill>
                <a:srgbClr val="000000"/>
              </a:solidFill>
              <a:latin typeface="Times New Roman"/>
              <a:cs typeface="Arial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535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2100" y="1219200"/>
            <a:ext cx="6019800" cy="3418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latin typeface="Times New Roman"/>
                <a:ea typeface="Calibri"/>
                <a:cs typeface="Arial"/>
              </a:rPr>
              <a:t>Main organ associated with metabolism 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latin typeface="Times New Roman"/>
                <a:ea typeface="Calibri"/>
                <a:cs typeface="Arial"/>
              </a:rPr>
              <a:t>Mouth:      carbohydrates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latin typeface="Times New Roman"/>
                <a:ea typeface="Calibri"/>
                <a:cs typeface="Arial"/>
              </a:rPr>
              <a:t>Stomach:     proteins, lipids,(histones)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latin typeface="Times New Roman"/>
                <a:ea typeface="Calibri"/>
                <a:cs typeface="Arial"/>
              </a:rPr>
              <a:t>Small intestine: proteins, lipids, carbohydrates and nucleic  acids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327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4800"/>
            <a:ext cx="7886700" cy="4351338"/>
          </a:xfrm>
        </p:spPr>
        <p:txBody>
          <a:bodyPr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b="1" dirty="0">
                <a:latin typeface="Times New Roman"/>
                <a:ea typeface="Calibri"/>
                <a:cs typeface="Arial"/>
              </a:rPr>
              <a:t>Which organ contains which enzyme (or substances)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 err="1">
                <a:latin typeface="Times New Roman"/>
                <a:ea typeface="Calibri"/>
                <a:cs typeface="Arial"/>
              </a:rPr>
              <a:t>Mouth:amylase</a:t>
            </a:r>
            <a:r>
              <a:rPr lang="en-GB" sz="2800" dirty="0">
                <a:latin typeface="Times New Roman"/>
                <a:ea typeface="Calibri"/>
                <a:cs typeface="Arial"/>
              </a:rPr>
              <a:t>, saliva, and mucins</a:t>
            </a: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>
                <a:latin typeface="Times New Roman"/>
                <a:ea typeface="Calibri"/>
                <a:cs typeface="Arial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Stomach: </a:t>
            </a:r>
            <a:r>
              <a:rPr lang="en-GB" sz="28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HCL,Pepsinogen</a:t>
            </a:r>
            <a:r>
              <a:rPr lang="en-GB" sz="28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(pepsin ),gastric lipases, and mucins</a:t>
            </a:r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Liver: Bile</a:t>
            </a:r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Gall Bladder: Bile (concentrated)</a:t>
            </a:r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Pancreas: pancreatic juices(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ex.Lipases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, peptidases,(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chymo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)trypsinogen, amylase, and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etc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…)</a:t>
            </a:r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888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609</Words>
  <Application>Microsoft Office PowerPoint</Application>
  <PresentationFormat>On-screen Show (4:3)</PresentationFormat>
  <Paragraphs>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PowerPoint Presentation</vt:lpstr>
      <vt:lpstr>Basic concepts of metabolism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Carbohydrate digestion:</vt:lpstr>
      <vt:lpstr>PowerPoint Presentation</vt:lpstr>
      <vt:lpstr>Protein digestion and absorption : </vt:lpstr>
      <vt:lpstr>PowerPoint Presentation</vt:lpstr>
      <vt:lpstr>Lipid digestion and absorption  </vt:lpstr>
      <vt:lpstr>PowerPoint Presentation</vt:lpstr>
      <vt:lpstr> Nucleic acids digestion and fat absorption :   -Nucleic acids digestion occurs when DNA or RNA is degraded to nucleosides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NS</cp:lastModifiedBy>
  <cp:revision>47</cp:revision>
  <dcterms:created xsi:type="dcterms:W3CDTF">2017-10-21T07:38:23Z</dcterms:created>
  <dcterms:modified xsi:type="dcterms:W3CDTF">2019-10-12T18:49:13Z</dcterms:modified>
</cp:coreProperties>
</file>